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jpeg" ContentType="image/jpe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s/slide1.xml" ContentType="application/vnd.openxmlformats-officedocument.presentationml.slide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
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10353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913680" y="4016880"/>
            <a:ext cx="10353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913680" y="40168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19000" y="40168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414320" y="20764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14960" y="20764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913680" y="40168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414320" y="40168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14960" y="40168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5052240" cy="3714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19000" y="2076480"/>
            <a:ext cx="5052240" cy="3714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3240" cy="5828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19000" y="2076480"/>
            <a:ext cx="5052240" cy="3714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913680" y="40168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5052240" cy="3714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19000" y="40168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913680" y="4016880"/>
            <a:ext cx="10353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10353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913680" y="4016880"/>
            <a:ext cx="10353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913680" y="40168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19000" y="40168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414320" y="20764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14960" y="20764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913680" y="40168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414320" y="40168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914960" y="40168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5052240" cy="3714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19000" y="2076480"/>
            <a:ext cx="5052240" cy="3714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3240" cy="5828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19000" y="2076480"/>
            <a:ext cx="5052240" cy="3714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913680" y="40168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5052240" cy="3714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19000" y="40168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913680" y="4016880"/>
            <a:ext cx="10353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</p:spPr>
        <p:txBody>
          <a:bodyPr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54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Click to edit Master title style</a:t>
            </a:r>
            <a:endParaRPr b="0" lang="en-US" sz="54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7678800" y="600084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4FD461E6-F26A-44AE-A150-28E1DCAD49FA}" type="datetime1">
              <a:rPr b="0" lang="en-US" sz="1100" spc="-1" strike="noStrike">
                <a:solidFill>
                  <a:srgbClr val="f2f2f2"/>
                </a:solidFill>
                <a:latin typeface="Goudy Old Style"/>
              </a:rPr>
              <a:t>07/27/2022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913680" y="6000840"/>
            <a:ext cx="667260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10514160" y="6000840"/>
            <a:ext cx="75312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761790FB-D093-41D7-A272-968897783BBD}" type="slidenum">
              <a:rPr b="0" lang="en-US" sz="1100" spc="-1" strike="noStrike">
                <a:solidFill>
                  <a:srgbClr val="f2f2f2"/>
                </a:solidFill>
                <a:latin typeface="Goudy Old Style"/>
              </a:rPr>
              <a:t>&lt;number&gt;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3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Click to edit the outline text format</a:t>
            </a:r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Second Outline Level</a:t>
            </a:r>
            <a:endParaRPr b="0" lang="en-US" sz="18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Third Outline Level</a:t>
            </a:r>
            <a:endParaRPr b="0" lang="en-US" sz="16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Fourth Outline Level</a:t>
            </a:r>
            <a:endParaRPr b="0" lang="en-US" sz="16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Fifth Outline Level</a:t>
            </a:r>
            <a:endParaRPr b="0" lang="en-US" sz="20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Sixth Outline Level</a:t>
            </a:r>
            <a:endParaRPr b="0" lang="en-US" sz="20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Seventh Outline Level</a:t>
            </a:r>
            <a:endParaRPr b="0" lang="en-US" sz="20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en-US" sz="46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Click to edit Master title style</a:t>
            </a:r>
            <a:endParaRPr b="0" lang="en-US" sz="46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</p:spPr>
        <p:txBody>
          <a:bodyPr>
            <a:noAutofit/>
          </a:bodyPr>
          <a:p>
            <a:pPr marL="343080" indent="-305640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en-US" sz="23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Click to edit Master text styles</a:t>
            </a:r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1" marL="720000" indent="-269640">
              <a:lnSpc>
                <a:spcPct val="100000"/>
              </a:lnSpc>
              <a:spcBef>
                <a:spcPts val="420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"/>
            </a:pPr>
            <a:r>
              <a:rPr b="0" lang="en-US" sz="21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Second level</a:t>
            </a:r>
            <a:endParaRPr b="0" lang="en-US" sz="21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2" marL="1026000" indent="-21564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en-US" sz="18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Third level</a:t>
            </a:r>
            <a:endParaRPr b="0" lang="en-US" sz="18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3" marL="1386000" indent="-21564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"/>
            </a:pPr>
            <a:r>
              <a:rPr b="0" lang="en-US" sz="16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Fourth level</a:t>
            </a:r>
            <a:endParaRPr b="0" lang="en-US" sz="16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4" marL="1674000" indent="-21564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en-US" sz="16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Fifth level</a:t>
            </a:r>
            <a:endParaRPr b="0" lang="en-US" sz="16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7678800" y="600084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1137359F-EAE4-457E-9664-2DA583987E5A}" type="datetime1">
              <a:rPr b="0" lang="en-US" sz="1100" spc="-1" strike="noStrike">
                <a:solidFill>
                  <a:srgbClr val="f2f2f2"/>
                </a:solidFill>
                <a:latin typeface="Goudy Old Style"/>
              </a:rPr>
              <a:t>07/27/2022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913680" y="6000840"/>
            <a:ext cx="667260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10514160" y="6000840"/>
            <a:ext cx="75312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24D3C973-464C-4A3D-94EF-142ABD0A2F27}" type="slidenum">
              <a:rPr b="0" lang="en-US" sz="1100" spc="-1" strike="noStrike">
                <a:solidFill>
                  <a:srgbClr val="f2f2f2"/>
                </a:solidFill>
                <a:latin typeface="Goudy Old Style"/>
              </a:rPr>
              <a:t>&lt;number&gt;</a:t>
            </a:fld>
            <a:endParaRPr b="0" lang="en-US" sz="11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jpe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s://www.statology.org/f1-score-vs-accuracy/#:~:text=As%20a%20rule%20of%20thumb,downside%20to%20predicting%20false%20negatives." TargetMode="External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4" descr=""/>
          <p:cNvPicPr/>
          <p:nvPr/>
        </p:nvPicPr>
        <p:blipFill>
          <a:blip r:embed="rId2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  <p:sp>
        <p:nvSpPr>
          <p:cNvPr id="83" name="CustomShape 1"/>
          <p:cNvSpPr/>
          <p:nvPr/>
        </p:nvSpPr>
        <p:spPr>
          <a:xfrm rot="5400000">
            <a:off x="7132320" y="1385640"/>
            <a:ext cx="4030920" cy="4100040"/>
          </a:xfrm>
          <a:custGeom>
            <a:avLst/>
            <a:gdLst/>
            <a:ahLst/>
            <a:rect l="l" t="t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blipFill rotWithShape="0">
            <a:blip r:embed="rId3"/>
            <a:stretch/>
          </a:blipFill>
          <a:ln w="0">
            <a:noFill/>
          </a:ln>
          <a:effectLst>
            <a:outerShdw algn="tl" blurRad="50800" dir="5400000" dist="38160" rotWithShape="0">
              <a:srgbClr val="000000">
                <a:alpha val="43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84" name="TextShape 2"/>
          <p:cNvSpPr txBox="1"/>
          <p:nvPr/>
        </p:nvSpPr>
        <p:spPr>
          <a:xfrm>
            <a:off x="7390080" y="1673640"/>
            <a:ext cx="3484800" cy="2420280"/>
          </a:xfrm>
          <a:prstGeom prst="rect">
            <a:avLst/>
          </a:prstGeom>
          <a:noFill/>
          <a:ln w="0">
            <a:noFill/>
          </a:ln>
          <a:effectLst>
            <a:outerShdw dist="0" dir="0">
              <a:srgbClr val="000000">
                <a:alpha val="46000"/>
              </a:srgbClr>
            </a:outerShdw>
          </a:effectLst>
        </p:spPr>
        <p:txBody>
          <a:bodyPr anchor="b">
            <a:normAutofit/>
          </a:bodyPr>
          <a:p>
            <a:pPr>
              <a:lnSpc>
                <a:spcPct val="90000"/>
              </a:lnSpc>
            </a:pPr>
            <a:r>
              <a:rPr b="0" lang="en-US" sz="40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Data Exploration </a:t>
            </a:r>
            <a:br/>
            <a:r>
              <a:rPr b="0" lang="en-US" sz="40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MNIST</a:t>
            </a:r>
            <a:endParaRPr b="0" lang="en-US" sz="40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85" name="TextShape 3"/>
          <p:cNvSpPr txBox="1"/>
          <p:nvPr/>
        </p:nvSpPr>
        <p:spPr>
          <a:xfrm>
            <a:off x="7390080" y="4158000"/>
            <a:ext cx="3484800" cy="1026360"/>
          </a:xfrm>
          <a:prstGeom prst="rect">
            <a:avLst/>
          </a:prstGeom>
          <a:noFill/>
          <a:ln w="0">
            <a:noFill/>
          </a:ln>
          <a:effectLst>
            <a:outerShdw dist="0" dir="0">
              <a:srgbClr val="000000">
                <a:alpha val="46000"/>
              </a:srgbClr>
            </a:outerShdw>
          </a:effectLst>
        </p:spPr>
        <p:txBody>
          <a:bodyPr>
            <a:norm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  <a:effectLst>
            <a:outerShdw dist="0" dir="0"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en-US" sz="46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Mnist Visualized</a:t>
            </a:r>
            <a:endParaRPr b="0" lang="en-US" sz="46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913680" y="1571760"/>
            <a:ext cx="5521680" cy="3714480"/>
          </a:xfrm>
          <a:prstGeom prst="rect">
            <a:avLst/>
          </a:prstGeom>
          <a:noFill/>
          <a:ln w="0">
            <a:noFill/>
          </a:ln>
          <a:effectLst>
            <a:outerShdw dist="0" dir="0">
              <a:srgbClr val="000000">
                <a:alpha val="46000"/>
              </a:srgbClr>
            </a:outerShdw>
          </a:effectLst>
        </p:spPr>
        <p:txBody>
          <a:bodyPr>
            <a:noAutofit/>
          </a:bodyPr>
          <a:p>
            <a:pPr marL="343080" indent="-305640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en-US" sz="23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28 x 28 grids of pixels of gray scale values between 0 – 255, mostly composed of zeros</a:t>
            </a:r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marL="343080" indent="-305640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en-US" sz="23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Uniform distribution of digits</a:t>
            </a:r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</a:pPr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</a:pPr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pic>
        <p:nvPicPr>
          <p:cNvPr id="88" name="Picture 2" descr="How to Develop a CNN for MNIST Handwritten Digit Classification"/>
          <p:cNvPicPr/>
          <p:nvPr/>
        </p:nvPicPr>
        <p:blipFill>
          <a:blip r:embed="rId1"/>
          <a:stretch/>
        </p:blipFill>
        <p:spPr>
          <a:xfrm>
            <a:off x="7620120" y="3170160"/>
            <a:ext cx="4124160" cy="3093120"/>
          </a:xfrm>
          <a:prstGeom prst="rect">
            <a:avLst/>
          </a:prstGeom>
          <a:ln w="0">
            <a:noFill/>
          </a:ln>
        </p:spPr>
      </p:pic>
      <p:pic>
        <p:nvPicPr>
          <p:cNvPr id="89" name="Picture 2" descr="Distribution of the MNIST data set class labels. | Download Scientific  Diagram"/>
          <p:cNvPicPr/>
          <p:nvPr/>
        </p:nvPicPr>
        <p:blipFill>
          <a:blip r:embed="rId2"/>
          <a:stretch/>
        </p:blipFill>
        <p:spPr>
          <a:xfrm>
            <a:off x="1136520" y="3113280"/>
            <a:ext cx="4775040" cy="3134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  <a:effectLst>
            <a:outerShdw dist="0" dir="0"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en-US" sz="46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Pre-Processing</a:t>
            </a:r>
            <a:endParaRPr b="0" lang="en-US" sz="46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913680" y="2076480"/>
            <a:ext cx="6086160" cy="3714480"/>
          </a:xfrm>
          <a:prstGeom prst="rect">
            <a:avLst/>
          </a:prstGeom>
          <a:noFill/>
          <a:ln w="0">
            <a:noFill/>
          </a:ln>
          <a:effectLst>
            <a:outerShdw dist="0" dir="0">
              <a:srgbClr val="000000">
                <a:alpha val="46000"/>
              </a:srgbClr>
            </a:outerShdw>
          </a:effectLst>
        </p:spPr>
        <p:txBody>
          <a:bodyPr>
            <a:normAutofit fontScale="61000"/>
          </a:bodyPr>
          <a:p>
            <a:pPr marL="343080" indent="-305640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en-US" sz="23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Need to reshape data into vectors of length 784</a:t>
            </a:r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marL="343080" indent="-305640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en-US" sz="23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Scale each vector by a factor of 1/255</a:t>
            </a:r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marL="343080" indent="-305640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en-US" sz="23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Possible dimensionality reduction</a:t>
            </a:r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1" marL="720000" indent="-269640">
              <a:lnSpc>
                <a:spcPct val="100000"/>
              </a:lnSpc>
              <a:spcBef>
                <a:spcPts val="420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"/>
            </a:pPr>
            <a:r>
              <a:rPr b="0" lang="en-US" sz="21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Dimensionality reduction would reduce compute time</a:t>
            </a:r>
            <a:endParaRPr b="0" lang="en-US" sz="21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1" marL="720000" indent="-269640">
              <a:lnSpc>
                <a:spcPct val="100000"/>
              </a:lnSpc>
              <a:spcBef>
                <a:spcPts val="420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"/>
            </a:pPr>
            <a:r>
              <a:rPr b="0" lang="en-US" sz="21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Singular value decomposition (SVD) and principal component analysis (PCA)</a:t>
            </a:r>
            <a:endParaRPr b="0" lang="en-US" sz="21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1" marL="720000" indent="-269640">
              <a:lnSpc>
                <a:spcPct val="100000"/>
              </a:lnSpc>
              <a:spcBef>
                <a:spcPts val="420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"/>
            </a:pPr>
            <a:r>
              <a:rPr b="0" lang="en-US" sz="21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PCA works best on sparse matrices, thus better applies to this problem -- most values are 0, white</a:t>
            </a:r>
            <a:endParaRPr b="0" lang="en-US" sz="21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pic>
        <p:nvPicPr>
          <p:cNvPr id="92" name="Picture 4" descr="Improving Collaborative Filtering with Dimensionality Reduction | by  Jackson Wu | Medium"/>
          <p:cNvPicPr/>
          <p:nvPr/>
        </p:nvPicPr>
        <p:blipFill>
          <a:blip r:embed="rId1"/>
          <a:stretch/>
        </p:blipFill>
        <p:spPr>
          <a:xfrm>
            <a:off x="7780680" y="2076480"/>
            <a:ext cx="3486600" cy="3506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  <a:effectLst>
            <a:outerShdw dist="0" dir="0"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en-US" sz="46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Possible Models – per Kaggle</a:t>
            </a:r>
            <a:endParaRPr b="0" lang="en-US" sz="4600" spc="-1" strike="noStrike">
              <a:solidFill>
                <a:srgbClr val="ffffff"/>
              </a:solidFill>
              <a:latin typeface="Goudy Old Style"/>
            </a:endParaRPr>
          </a:p>
        </p:txBody>
      </p:sp>
      <p:pic>
        <p:nvPicPr>
          <p:cNvPr id="94" name="Content Placeholder 4" descr=""/>
          <p:cNvPicPr/>
          <p:nvPr/>
        </p:nvPicPr>
        <p:blipFill>
          <a:blip r:embed="rId1"/>
          <a:stretch/>
        </p:blipFill>
        <p:spPr>
          <a:xfrm>
            <a:off x="5595480" y="1911600"/>
            <a:ext cx="990360" cy="403560"/>
          </a:xfrm>
          <a:prstGeom prst="rect">
            <a:avLst/>
          </a:prstGeom>
          <a:ln w="0">
            <a:noFill/>
          </a:ln>
          <a:effectLst>
            <a:outerShdw blurRad="25400" dir="0">
              <a:srgbClr val="000000">
                <a:alpha val="46000"/>
              </a:srgbClr>
            </a:outerShdw>
          </a:effectLst>
        </p:spPr>
      </p:pic>
      <p:pic>
        <p:nvPicPr>
          <p:cNvPr id="95" name="Picture 6" descr=""/>
          <p:cNvPicPr/>
          <p:nvPr/>
        </p:nvPicPr>
        <p:blipFill>
          <a:blip r:embed="rId2"/>
          <a:stretch/>
        </p:blipFill>
        <p:spPr>
          <a:xfrm>
            <a:off x="249840" y="2734200"/>
            <a:ext cx="6149520" cy="495000"/>
          </a:xfrm>
          <a:prstGeom prst="rect">
            <a:avLst/>
          </a:prstGeom>
          <a:ln w="0">
            <a:noFill/>
          </a:ln>
        </p:spPr>
      </p:pic>
      <p:pic>
        <p:nvPicPr>
          <p:cNvPr id="96" name="Picture 8" descr=""/>
          <p:cNvPicPr/>
          <p:nvPr/>
        </p:nvPicPr>
        <p:blipFill>
          <a:blip r:embed="rId3"/>
          <a:stretch/>
        </p:blipFill>
        <p:spPr>
          <a:xfrm>
            <a:off x="4594320" y="3743640"/>
            <a:ext cx="6743880" cy="434160"/>
          </a:xfrm>
          <a:prstGeom prst="rect">
            <a:avLst/>
          </a:prstGeom>
          <a:ln w="0">
            <a:noFill/>
          </a:ln>
        </p:spPr>
      </p:pic>
      <p:pic>
        <p:nvPicPr>
          <p:cNvPr id="97" name="Picture 10" descr=""/>
          <p:cNvPicPr/>
          <p:nvPr/>
        </p:nvPicPr>
        <p:blipFill>
          <a:blip r:embed="rId4"/>
          <a:stretch/>
        </p:blipFill>
        <p:spPr>
          <a:xfrm>
            <a:off x="249840" y="4671360"/>
            <a:ext cx="8546760" cy="487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  <a:effectLst>
            <a:outerShdw dist="0" dir="0"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en-US" sz="46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Hyperparameters</a:t>
            </a:r>
            <a:endParaRPr b="0" lang="en-US" sz="46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913680" y="2076480"/>
            <a:ext cx="6573600" cy="3714480"/>
          </a:xfrm>
          <a:prstGeom prst="rect">
            <a:avLst/>
          </a:prstGeom>
          <a:noFill/>
          <a:ln w="0">
            <a:noFill/>
          </a:ln>
          <a:effectLst>
            <a:outerShdw dist="0" dir="0">
              <a:srgbClr val="000000">
                <a:alpha val="46000"/>
              </a:srgbClr>
            </a:outerShdw>
          </a:effectLst>
        </p:spPr>
        <p:txBody>
          <a:bodyPr>
            <a:normAutofit fontScale="55000"/>
          </a:bodyPr>
          <a:p>
            <a:pPr marL="343080" indent="-305640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en-US" sz="23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Given the various Kaggle results, I will likely try to implement three algorithms – logistic regression, decision tree, and KNN.</a:t>
            </a:r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marL="343080" indent="-305640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en-US" sz="23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Logistic Regression: not any hyperparameter tuning except we need to cross validate results</a:t>
            </a:r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marL="343080" indent="-305640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en-US" sz="23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KNN: we need to cross validate to find optimal k</a:t>
            </a:r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marL="343080" indent="-305640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en-US" sz="23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Decision Tree: we need to find an optimal tree depth and prune the leaves (avoid overfitting). This can be done testing and cross validation.</a:t>
            </a:r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</a:pPr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  <p:pic>
        <p:nvPicPr>
          <p:cNvPr id="100" name="Picture 2" descr="Decision Trees: Complete Guide to Decision Tree Analysis"/>
          <p:cNvPicPr/>
          <p:nvPr/>
        </p:nvPicPr>
        <p:blipFill>
          <a:blip r:embed="rId1"/>
          <a:stretch/>
        </p:blipFill>
        <p:spPr>
          <a:xfrm>
            <a:off x="7488000" y="2459880"/>
            <a:ext cx="4231440" cy="2109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 w="0">
            <a:noFill/>
          </a:ln>
          <a:effectLst>
            <a:outerShdw dist="0" dir="0"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en-US" sz="46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Metrics of Success</a:t>
            </a:r>
            <a:endParaRPr b="0" lang="en-US" sz="46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913680" y="2076480"/>
            <a:ext cx="6135120" cy="3714480"/>
          </a:xfrm>
          <a:prstGeom prst="rect">
            <a:avLst/>
          </a:prstGeom>
          <a:noFill/>
          <a:ln w="0">
            <a:noFill/>
          </a:ln>
          <a:effectLst>
            <a:outerShdw dist="0" dir="0">
              <a:srgbClr val="000000">
                <a:alpha val="46000"/>
              </a:srgbClr>
            </a:outerShdw>
          </a:effectLst>
        </p:spPr>
        <p:txBody>
          <a:bodyPr>
            <a:normAutofit fontScale="83000"/>
          </a:bodyPr>
          <a:p>
            <a:pPr marL="343080" indent="-305640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en-US" sz="23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Speed: for actual use in applications, the speed of an algorithm matters. KNN will suffer in this respect.</a:t>
            </a:r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marL="343080" indent="-305640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"/>
            </a:pPr>
            <a:r>
              <a:rPr b="0" lang="en-US" sz="23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Accuracy: I will optimize for accuracy</a:t>
            </a:r>
            <a:endParaRPr b="0" lang="en-US" sz="23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1" marL="720000" indent="-269640">
              <a:lnSpc>
                <a:spcPct val="100000"/>
              </a:lnSpc>
              <a:spcBef>
                <a:spcPts val="420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"/>
            </a:pPr>
            <a:r>
              <a:rPr b="0" lang="en-US" sz="21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Since the digits are roughly equally distributed, and we only care about recognizing a digit correctly, accuracy will serve as the best metric</a:t>
            </a:r>
            <a:endParaRPr b="0" lang="en-US" sz="21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  <a:p>
            <a:pPr lvl="1" marL="720000" indent="-269640">
              <a:lnSpc>
                <a:spcPct val="100000"/>
              </a:lnSpc>
              <a:spcBef>
                <a:spcPts val="420"/>
              </a:spcBef>
              <a:spcAft>
                <a:spcPts val="601"/>
              </a:spcAft>
              <a:buClr>
                <a:srgbClr val="f4edd8"/>
              </a:buClr>
              <a:buSzPct val="70000"/>
              <a:buFont typeface="Wingdings 2" charset="2"/>
              <a:buChar char=""/>
            </a:pPr>
            <a:r>
              <a:rPr b="0" lang="en-US" sz="21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We chose accuracy when there is “is no major downside to predicting </a:t>
            </a:r>
            <a:r>
              <a:rPr b="0" lang="en-US" sz="2100" spc="-1" strike="noStrike" u="sng">
                <a:solidFill>
                  <a:srgbClr val="dc3c3c">
                    <a:alpha val="10000"/>
                  </a:srgbClr>
                </a:solidFill>
                <a:uFillTx/>
                <a:latin typeface="Goudy Old Style"/>
                <a:hlinkClick r:id="rId1"/>
              </a:rPr>
              <a:t>false negatives</a:t>
            </a:r>
            <a:r>
              <a:rPr b="0" lang="en-US" sz="2100" spc="-1" strike="noStrike">
                <a:solidFill>
                  <a:srgbClr val="f7f1e2">
                    <a:alpha val="10000"/>
                  </a:srgbClr>
                </a:solidFill>
                <a:latin typeface="Goudy Old Style"/>
              </a:rPr>
              <a:t>”</a:t>
            </a:r>
            <a:endParaRPr b="0" lang="en-US" sz="2100" spc="-1" strike="noStrike">
              <a:solidFill>
                <a:srgbClr val="f7f1e2">
                  <a:alpha val="10000"/>
                </a:srgbClr>
              </a:solidFill>
              <a:latin typeface="Goudy Old Style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{10567C6C-E75B-443A-8C98-15ACA1BBFB37}tf55705232_win32</Template>
  <TotalTime>446</TotalTime>
  <Application>LibreOffice/7.0.4.2$Linux_X86_64 LibreOffice_project/00$Build-2</Application>
  <AppVersion>15.0000</AppVersion>
  <Words>248</Words>
  <Paragraphs>23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2022-03-25T19:38:37Z</dcterms:created>
  <dc:creator>Jordan Eisenman</dc:creator>
  <dc:description/>
  <dc:language>en-US</dc:language>
  <cp:lastModifiedBy/>
  <dcterms:modified xsi:type="dcterms:W3CDTF">2022-07-27T00:00:49Z</dcterms:modified>
  <cp:revision>2</cp:revision>
  <dc:subject/>
  <dc:title>Data Exploration  MNIST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PresentationFormat">
    <vt:lpwstr>Widescreen</vt:lpwstr>
  </property>
  <property fmtid="{D5CDD505-2E9C-101B-9397-08002B2CF9AE}" pid="4" name="Slides">
    <vt:i4>6</vt:i4>
  </property>
</Properties>
</file>